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Какая часть из опрошенных граждан субъекта РФ считает, что уровень коррупции в регионе: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11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37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14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23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Высокий %</c:v>
                </c:pt>
                <c:pt idx="1">
                  <c:v>Средний%</c:v>
                </c:pt>
                <c:pt idx="2">
                  <c:v>Низкий%</c:v>
                </c:pt>
                <c:pt idx="3">
                  <c:v>Иные ответы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0.11400000000000005</c:v>
                </c:pt>
                <c:pt idx="1">
                  <c:v>0.37100000000000033</c:v>
                </c:pt>
                <c:pt idx="2">
                  <c:v>0.14200000000000004</c:v>
                </c:pt>
                <c:pt idx="3">
                  <c:v>0.22800000000000009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Какая часть из опрошенных граждан субъекта РФ оценивают работуорганов власти субъекта РФ (всех уровней) по противодействию коррупции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Положительно%</c:v>
                </c:pt>
                <c:pt idx="1">
                  <c:v>скорее положительно%</c:v>
                </c:pt>
                <c:pt idx="2">
                  <c:v>скорее отрицательно%</c:v>
                </c:pt>
                <c:pt idx="3">
                  <c:v>отрицательно%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0.46</c:v>
                </c:pt>
                <c:pt idx="1">
                  <c:v>0.54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E17B-5B00-465C-A528-1744C805481F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72D40-B8ED-444A-B26A-BC4DE44E6B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2D40-B8ED-444A-B26A-BC4DE44E6B5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DA7-1511-4199-9D28-5BE3CE371E7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DA7-1511-4199-9D28-5BE3CE371E7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DA7-1511-4199-9D28-5BE3CE371E7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DA7-1511-4199-9D28-5BE3CE371E7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DA7-1511-4199-9D28-5BE3CE371E7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DA7-1511-4199-9D28-5BE3CE371E7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DA7-1511-4199-9D28-5BE3CE371E7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DA7-1511-4199-9D28-5BE3CE371E7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DA7-1511-4199-9D28-5BE3CE371E7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DA7-1511-4199-9D28-5BE3CE371E7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DA7-1511-4199-9D28-5BE3CE371E7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DF4DA7-1511-4199-9D28-5BE3CE371E7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2"/>
            <a:ext cx="5544616" cy="2364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Отчет о выполнении плана в </a:t>
            </a:r>
            <a:r>
              <a:rPr lang="ru-RU" sz="3200" u="sng" dirty="0" smtClean="0">
                <a:solidFill>
                  <a:srgbClr val="FFFF00"/>
                </a:solidFill>
              </a:rPr>
              <a:t>2021 </a:t>
            </a:r>
            <a:r>
              <a:rPr lang="ru-RU" sz="3200" dirty="0" smtClean="0">
                <a:solidFill>
                  <a:srgbClr val="FFFF00"/>
                </a:solidFill>
              </a:rPr>
              <a:t>году по противодействию коррупции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013176"/>
            <a:ext cx="5114778" cy="11012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Администрация </a:t>
            </a:r>
          </a:p>
          <a:p>
            <a:pPr algn="ctr"/>
            <a:r>
              <a:rPr lang="ru-RU" dirty="0" smtClean="0"/>
              <a:t>Сладковского сельского поселения Слободо-Туринского муниципального района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тветсвенны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693062"/>
            <a:ext cx="3816424" cy="5164938"/>
          </a:xfrm>
        </p:spPr>
      </p:pic>
      <p:sp>
        <p:nvSpPr>
          <p:cNvPr id="6" name="TextBox 5"/>
          <p:cNvSpPr txBox="1"/>
          <p:nvPr/>
        </p:nvSpPr>
        <p:spPr>
          <a:xfrm>
            <a:off x="827584" y="3326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Распоряжение администрации Сладковского сельского поселения № 27/9 от 16.07.2018 г. « о назначении должностных лиц, ответственных за работу по профилактике коррупционных и иных правонарушений в администрации Сладковского сельского поселения»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Liberation Serif" pitchFamily="18" charset="0"/>
              </a:rPr>
              <a:t>Осуществление контроля за предоставлением муниципальными служащими и лицами, замещающими муниципальные  должности, руководителями муниципальных учреждений сведений о доходах, об имуществе и обязательствах имущественного характера;</a:t>
            </a:r>
          </a:p>
          <a:p>
            <a:r>
              <a:rPr lang="ru-RU" dirty="0" smtClean="0">
                <a:latin typeface="Liberation Serif" pitchFamily="18" charset="0"/>
              </a:rPr>
              <a:t>Контроль за рассмотрением жалоб и заявлений граждан, содержащих</a:t>
            </a:r>
          </a:p>
          <a:p>
            <a:r>
              <a:rPr lang="ru-RU" dirty="0" smtClean="0">
                <a:latin typeface="Liberation Serif" pitchFamily="18" charset="0"/>
              </a:rPr>
              <a:t>факты злоупотребления служебным положением, вымогательства, взяток и другой информации коррупционной направленности в отношении лиц, замещающих муниципальные должности;</a:t>
            </a:r>
          </a:p>
          <a:p>
            <a:r>
              <a:rPr lang="ru-RU" dirty="0" smtClean="0">
                <a:latin typeface="Liberation Serif" pitchFamily="18" charset="0"/>
              </a:rPr>
              <a:t>Проведение обучающих мероприятий (семинары, круглые столы и т.п.) по вопросам профилактики и противодействия коррупции с муниципальными служащими; </a:t>
            </a:r>
          </a:p>
          <a:p>
            <a:r>
              <a:rPr lang="ru-RU" dirty="0" smtClean="0">
                <a:latin typeface="Liberation Serif" pitchFamily="18" charset="0"/>
              </a:rPr>
              <a:t>Проведение социологического опроса по антикоррупционной политике;</a:t>
            </a:r>
          </a:p>
          <a:p>
            <a:r>
              <a:rPr lang="ru-RU" dirty="0" smtClean="0">
                <a:latin typeface="Liberation Serif" pitchFamily="18" charset="0"/>
              </a:rPr>
              <a:t>Проведение проверок: достоверности и полноты сведений о доходах, об имуществе и обязательствах имущественного характера лиц, претендующих на замещение муниципальных должностей   и должностей муниципальной  службы, замещающих муниципальные должности,  должности муниципальной  службы в администрации сельского поселения  и членов их семей; соблюдения лицами, замещающими муниципальные  должности муниципальными служащими ограничений и запретов, установленных Федеральными законами от 02.03.2007 № 25-ФЗ «О муниципальной службе в  Российской Федерации» и от 25.12.2008 № 273-ФЗ «О противодействии коррупции»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Меры по повышению эффективности выявления ситуаций конфликта интересов, принимаемые в муниципальном образовании 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827584" y="4581128"/>
            <a:ext cx="7344816" cy="19208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Liberation Serif" pitchFamily="18" charset="0"/>
              </a:rPr>
              <a:t>Количество служащих,  предоставленные которыми сведения о доходах, расходах, об имуществе и обязательствах имущественного характера были проанализированы – </a:t>
            </a:r>
            <a:r>
              <a:rPr lang="ru-RU" sz="1800" b="1" u="sng" dirty="0" smtClean="0">
                <a:latin typeface="Liberation Serif" pitchFamily="18" charset="0"/>
              </a:rPr>
              <a:t>9</a:t>
            </a:r>
          </a:p>
          <a:p>
            <a:pPr>
              <a:buNone/>
            </a:pPr>
            <a:r>
              <a:rPr lang="ru-RU" sz="1800" b="1" dirty="0" smtClean="0">
                <a:latin typeface="Liberation Serif" pitchFamily="18" charset="0"/>
              </a:rPr>
              <a:t>Количество указанных проверок сведений, представляемых служащими  - </a:t>
            </a:r>
            <a:r>
              <a:rPr lang="ru-RU" sz="1800" b="1" u="sng" dirty="0" smtClean="0">
                <a:latin typeface="Liberation Serif" pitchFamily="18" charset="0"/>
              </a:rPr>
              <a:t>20</a:t>
            </a:r>
            <a:endParaRPr lang="ru-RU" sz="1800" b="1" u="sng" dirty="0">
              <a:latin typeface="Liberation Serif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836712"/>
            <a:ext cx="763284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beration Serif" pitchFamily="18" charset="0"/>
              </a:rPr>
              <a:t>Сведения об анализе сведений о доходах, расходах, об имуществе и обязательствах имущественного характера, представляемых служащими</a:t>
            </a:r>
            <a:endParaRPr lang="ru-RU" dirty="0"/>
          </a:p>
        </p:txBody>
      </p:sp>
      <p:pic>
        <p:nvPicPr>
          <p:cNvPr id="16385" name="Picture 1" descr="C:\Users\Пользователь\Desktop\Lavoro-Royl\2. КОРРУПЦИЯ + НПА+АСУ+отчет+мониторинг\2. Методические рекомендации\ПАМЯТКИ КОРРУПЦИЯ\pict345-715640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313" y="1548386"/>
            <a:ext cx="3414935" cy="2875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702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4372" r="4372"/>
          <a:stretch>
            <a:fillRect/>
          </a:stretch>
        </p:blipFill>
        <p:spPr>
          <a:xfrm>
            <a:off x="251521" y="2607490"/>
            <a:ext cx="5472608" cy="401352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860032" y="620713"/>
            <a:ext cx="4283968" cy="36464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latin typeface="Liberation Serif" pitchFamily="18" charset="0"/>
              </a:rPr>
              <a:t>Количество служащих (граждан, ранее замещавших должности служащих) в отношении которых комиссия рассмотрела материалы  - 0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latin typeface="Liberation Serif" pitchFamily="18" charset="0"/>
              </a:rPr>
              <a:t>Дачи согласия на замещение должности в коммерческой организации и некоммерческой  организации либо на выполнение работы на условиях гражданско-правового договора – </a:t>
            </a:r>
            <a:r>
              <a:rPr lang="ru-RU" sz="1800" b="1" dirty="0" smtClean="0">
                <a:latin typeface="Liberation Serif" pitchFamily="18" charset="0"/>
              </a:rPr>
              <a:t>7</a:t>
            </a:r>
            <a:endParaRPr lang="ru-RU" sz="1800" b="1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800" b="1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b="1" dirty="0" smtClean="0">
              <a:latin typeface="Liberation Serif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04664"/>
            <a:ext cx="482453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latin typeface="Liberation Serif" pitchFamily="18" charset="0"/>
              </a:rPr>
              <a:t>Количество проведенных заседаний комиссий всего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latin typeface="Liberation Serif" pitchFamily="18" charset="0"/>
              </a:rPr>
              <a:t>8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Lavoro-Royl\2. КОРРУПЦИЯ + НПА+АСУ+отчет+мониторинг\2020\Отчет о выполении плана по коррупции за презинация\IMG_20210127_162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92696"/>
            <a:ext cx="3816423" cy="286231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Пользователь\Desktop\Lavoro-Royl\2. КОРРУПЦИЯ + НПА+АСУ+отчет+мониторинг\2020\Отчет о выполении плана по коррупции за презинация\IMG_20210127_162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44999">
            <a:off x="5934867" y="2821066"/>
            <a:ext cx="2016224" cy="2688299"/>
          </a:xfrm>
          <a:prstGeom prst="rect">
            <a:avLst/>
          </a:prstGeom>
          <a:noFill/>
        </p:spPr>
      </p:pic>
      <p:pic>
        <p:nvPicPr>
          <p:cNvPr id="13" name="Рисунок 12" descr="y7yHaDV_0G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96952"/>
            <a:ext cx="2867811" cy="2150858"/>
          </a:xfrm>
          <a:prstGeom prst="rect">
            <a:avLst/>
          </a:prstGeom>
        </p:spPr>
      </p:pic>
      <p:pic>
        <p:nvPicPr>
          <p:cNvPr id="11" name="Содержимое 10" descr="TjET538KJzA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3472247" cy="2604185"/>
          </a:xfrm>
        </p:spPr>
      </p:pic>
      <p:pic>
        <p:nvPicPr>
          <p:cNvPr id="12" name="Рисунок 11" descr="WW9srPdCH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88640"/>
            <a:ext cx="1944216" cy="259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508518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Правовое и антикоррупционной просвещение муниципальных служащих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889855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404664"/>
            <a:ext cx="748883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Распоряжение администрации Сладковского сельского поселения № 101 от 27.08.2021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«Об утверждении Плана мероприятий по противодействию в Сладковском сельском поселении на 2021-2024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7128792" cy="50405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 smtClean="0">
                <a:latin typeface="Liberation Serif" pitchFamily="18" charset="0"/>
              </a:rPr>
              <a:t>              1</a:t>
            </a:r>
            <a:r>
              <a:rPr lang="ru-RU" sz="1400" dirty="0" smtClean="0">
                <a:latin typeface="Liberation Serif" pitchFamily="18" charset="0"/>
              </a:rPr>
              <a:t>. Увеличение количества жителей Сладковского сельского поселения, </a:t>
            </a:r>
            <a:r>
              <a:rPr lang="ru-RU" sz="1400" dirty="0" smtClean="0">
                <a:latin typeface="Liberation Serif" pitchFamily="18" charset="0"/>
              </a:rPr>
              <a:t>оценивающих качество </a:t>
            </a:r>
            <a:r>
              <a:rPr lang="ru-RU" sz="1400" dirty="0" smtClean="0">
                <a:latin typeface="Liberation Serif" pitchFamily="18" charset="0"/>
              </a:rPr>
              <a:t>работы органов местного самоуправления по противодействию коррупции в Сладковском сельском поселении положительно или скорее положительно.</a:t>
            </a:r>
          </a:p>
          <a:p>
            <a:pPr algn="just">
              <a:buNone/>
            </a:pPr>
            <a:r>
              <a:rPr lang="ru-RU" sz="1400" dirty="0" smtClean="0">
                <a:latin typeface="Liberation Serif" pitchFamily="18" charset="0"/>
              </a:rPr>
              <a:t>         Настоящий </a:t>
            </a:r>
            <a:r>
              <a:rPr lang="ru-RU" sz="1400" dirty="0" smtClean="0">
                <a:latin typeface="Liberation Serif" pitchFamily="18" charset="0"/>
              </a:rPr>
              <a:t>показатель исчисляется в процентном отношении от числа опрошенных и составляет ежегодное повышение количества вышеуказанных жителей не менее чем на 0,1 процента.</a:t>
            </a:r>
          </a:p>
          <a:p>
            <a:pPr algn="just">
              <a:buNone/>
            </a:pPr>
            <a:r>
              <a:rPr lang="ru-RU" sz="1400" dirty="0" smtClean="0">
                <a:latin typeface="Liberation Serif" pitchFamily="18" charset="0"/>
              </a:rPr>
              <a:t>         Информация </a:t>
            </a:r>
            <a:r>
              <a:rPr lang="ru-RU" sz="1400" dirty="0" smtClean="0">
                <a:latin typeface="Liberation Serif" pitchFamily="18" charset="0"/>
              </a:rPr>
              <a:t>по настоящему показателю основывается на результатах социологического опроса уровня восприятия коррупции в Сладковском сельском поселении.</a:t>
            </a:r>
          </a:p>
          <a:p>
            <a:pPr lvl="0" algn="just">
              <a:buNone/>
            </a:pPr>
            <a:r>
              <a:rPr lang="ru-RU" sz="1400" dirty="0" smtClean="0">
                <a:latin typeface="Liberation Serif" pitchFamily="18" charset="0"/>
              </a:rPr>
              <a:t>              2. Увеличение </a:t>
            </a:r>
            <a:r>
              <a:rPr lang="ru-RU" sz="1400" dirty="0" smtClean="0">
                <a:latin typeface="Liberation Serif" pitchFamily="18" charset="0"/>
              </a:rPr>
              <a:t>доли принятых в текущем году муниципальных нормативных правовых актов Сладковского сельского поселения, в отношении проектов которых проведена антикоррупционная экспертиза, от общего количества принятых в текущем году муниципальных нормативных правовых актов.</a:t>
            </a:r>
          </a:p>
          <a:p>
            <a:pPr algn="just">
              <a:buNone/>
            </a:pPr>
            <a:r>
              <a:rPr lang="ru-RU" sz="1400" dirty="0" smtClean="0">
                <a:latin typeface="Liberation Serif" pitchFamily="18" charset="0"/>
              </a:rPr>
              <a:t>         Настоящий </a:t>
            </a:r>
            <a:r>
              <a:rPr lang="ru-RU" sz="1400" dirty="0" smtClean="0">
                <a:latin typeface="Liberation Serif" pitchFamily="18" charset="0"/>
              </a:rPr>
              <a:t>показатель исчисляется в процентном отношении от числа проектов муниципальных нормативных правовых актов Сладковского сельского поселения, в отношении которых проведена антикоррупционная экспертиза, и составляет ежегодное увеличение доли не менее чем на 1 процент.</a:t>
            </a:r>
          </a:p>
          <a:p>
            <a:pPr lvl="0" algn="just">
              <a:buNone/>
            </a:pPr>
            <a:r>
              <a:rPr lang="ru-RU" sz="1400" dirty="0" smtClean="0">
                <a:latin typeface="Liberation Serif" pitchFamily="18" charset="0"/>
              </a:rPr>
              <a:t>              3. Увеличение </a:t>
            </a:r>
            <a:r>
              <a:rPr lang="ru-RU" sz="1400" dirty="0" smtClean="0">
                <a:latin typeface="Liberation Serif" pitchFamily="18" charset="0"/>
              </a:rPr>
              <a:t>доли муниципальных служащих Сладковского сельского поселения, своевременно представивших сведения о доходах, расходах, об имуществе и обязательствах имущественного характера, от общего числа муниципальных служащих Сладковского сельского поселения, обязанных представлять такие сведения.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332656"/>
            <a:ext cx="597666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Установленные целевые показатели эффективности реализации Муниципального плана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83880" cy="41879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Liberation Serif" pitchFamily="18" charset="0"/>
              </a:rPr>
              <a:t>        Настоящий </a:t>
            </a:r>
            <a:r>
              <a:rPr lang="ru-RU" sz="1600" dirty="0" smtClean="0">
                <a:latin typeface="Liberation Serif" pitchFamily="18" charset="0"/>
              </a:rPr>
              <a:t>показатель исчисляется в процентном отношении числа </a:t>
            </a:r>
            <a:r>
              <a:rPr lang="ru-RU" sz="1600" dirty="0" smtClean="0">
                <a:latin typeface="Liberation Serif" pitchFamily="18" charset="0"/>
              </a:rPr>
              <a:t>муниципальных служащих</a:t>
            </a:r>
            <a:r>
              <a:rPr lang="ru-RU" sz="1600" dirty="0" smtClean="0">
                <a:latin typeface="Liberation Serif" pitchFamily="18" charset="0"/>
              </a:rPr>
              <a:t>, представивших своевременно сведения о доходах, об имуществе и обязательствах имущественного характера, от общего числа муниципальных служащих, обязанных представлять такие сведения, и составляет ежегодное сокращение доли не менее чем на 1 процент.</a:t>
            </a:r>
          </a:p>
          <a:p>
            <a:pPr lvl="0" algn="just">
              <a:buNone/>
            </a:pPr>
            <a:r>
              <a:rPr lang="ru-RU" sz="1600" dirty="0" smtClean="0">
                <a:latin typeface="Liberation Serif" pitchFamily="18" charset="0"/>
              </a:rPr>
              <a:t>            4. Увеличение </a:t>
            </a:r>
            <a:r>
              <a:rPr lang="ru-RU" sz="1600" dirty="0" smtClean="0">
                <a:latin typeface="Liberation Serif" pitchFamily="18" charset="0"/>
              </a:rPr>
              <a:t>количества размещенных в средствах массовой информации информационных материалов антикоррупционной направленности.</a:t>
            </a:r>
          </a:p>
          <a:p>
            <a:pPr algn="just">
              <a:buNone/>
            </a:pPr>
            <a:r>
              <a:rPr lang="ru-RU" sz="1600" dirty="0" smtClean="0">
                <a:latin typeface="Liberation Serif" pitchFamily="18" charset="0"/>
              </a:rPr>
              <a:t>        Настоящий </a:t>
            </a:r>
            <a:r>
              <a:rPr lang="ru-RU" sz="1600" dirty="0" smtClean="0">
                <a:latin typeface="Liberation Serif" pitchFamily="18" charset="0"/>
              </a:rPr>
              <a:t>показатель исчисляется в виде разницы между количеством размещенных в средствах массовой информации информационных материалов антикоррупционной направленности в текущем году и количеством размещенных в средствах массовой информации информационных материалов антикоррупционной направленности в предыдущем году и составляет ежегодное увеличение не менее чем на 1 единицу.</a:t>
            </a:r>
          </a:p>
          <a:p>
            <a:pPr>
              <a:buNone/>
            </a:pPr>
            <a:endParaRPr lang="ru-RU" sz="2800" dirty="0" smtClean="0">
              <a:latin typeface="Liberation Serif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332656"/>
            <a:ext cx="597666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Установленные целевые показатели эффективности реализации Муниципального плана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/>
          <a:lstStyle/>
          <a:p>
            <a:r>
              <a:rPr lang="ru-RU" dirty="0" smtClean="0">
                <a:latin typeface="Liberation Serif" pitchFamily="18" charset="0"/>
              </a:rPr>
              <a:t>Комиссия  по координации работы по противодействию коррупции (ежеквартально)</a:t>
            </a:r>
          </a:p>
          <a:p>
            <a:r>
              <a:rPr lang="ru-RU" dirty="0" smtClean="0">
                <a:latin typeface="Liberation Serif" pitchFamily="18" charset="0"/>
              </a:rPr>
              <a:t>Комиссия по соблюдению требований к служебному поведению муниципальных служащих и урегулированию конфликта интересов (ежеквартально)</a:t>
            </a:r>
            <a:endParaRPr lang="ru-RU" dirty="0">
              <a:latin typeface="Liberation Serif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764704"/>
            <a:ext cx="597666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Формы контроля </a:t>
            </a:r>
            <a:endParaRPr lang="ru-RU" sz="2400" b="1" dirty="0"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636912"/>
            <a:ext cx="7239000" cy="237626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latin typeface="Liberation Serif" pitchFamily="18" charset="0"/>
              </a:rPr>
              <a:t>Направлено отчетов о выполнении  мероприятий согласно плану - 16</a:t>
            </a:r>
            <a:endParaRPr lang="ru-RU" sz="4000" dirty="0">
              <a:latin typeface="Liberation Serif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04664"/>
            <a:ext cx="7272808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Liberation Serif" pitchFamily="18" charset="0"/>
              </a:rPr>
              <a:t>Количество писем направленных в Департамент противодействия коррупции за 2021 год 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620688"/>
            <a:ext cx="727280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Результаты социологического опроса уровня восприятия коррупции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620688"/>
            <a:ext cx="727280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Результаты социологического опроса уровня восприятия коррупции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492896"/>
            <a:ext cx="7239000" cy="302673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400" dirty="0" smtClean="0">
                <a:latin typeface="Liberation Serif" pitchFamily="18" charset="0"/>
              </a:rPr>
              <a:t>Увеличение доли принятых в текущем году муниципальных нормативных правовых актов Сладковского сельского поселения, в отношении проектов которых проведена антикоррупционная экспертиза, от общего количества принятых в текущем году муниципальных нормативных правовых актов. </a:t>
            </a:r>
            <a:r>
              <a:rPr lang="ru-RU" sz="2400" b="1" dirty="0" smtClean="0">
                <a:latin typeface="Liberation Serif" pitchFamily="18" charset="0"/>
              </a:rPr>
              <a:t>2021 </a:t>
            </a:r>
            <a:r>
              <a:rPr lang="ru-RU" sz="2400" b="1" dirty="0" smtClean="0">
                <a:latin typeface="Liberation Serif" pitchFamily="18" charset="0"/>
              </a:rPr>
              <a:t>– </a:t>
            </a:r>
            <a:r>
              <a:rPr lang="ru-RU" sz="2400" b="1" dirty="0" smtClean="0">
                <a:latin typeface="Liberation Serif" pitchFamily="18" charset="0"/>
              </a:rPr>
              <a:t>90 </a:t>
            </a:r>
            <a:r>
              <a:rPr lang="ru-RU" sz="2400" b="1" dirty="0" smtClean="0">
                <a:latin typeface="Liberation Serif" pitchFamily="18" charset="0"/>
              </a:rPr>
              <a:t>НПА.</a:t>
            </a:r>
            <a:endParaRPr lang="ru-RU" sz="2400" dirty="0" smtClean="0">
              <a:latin typeface="Liberation Serif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548680"/>
            <a:ext cx="626469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Принятые в 2021 году муниципальные нормативно-правовые акты в отношении проектов которых поведена антикоррупционная экспертиза 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229</TotalTime>
  <Words>641</Words>
  <Application>Microsoft Office PowerPoint</Application>
  <PresentationFormat>Экран (4:3)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Отчет о выполнении плана в 2021 году по противодействию коррупции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выполнении</dc:title>
  <dc:creator>Пользователь</dc:creator>
  <cp:lastModifiedBy>Пользователь</cp:lastModifiedBy>
  <cp:revision>25</cp:revision>
  <dcterms:created xsi:type="dcterms:W3CDTF">2020-02-21T07:01:06Z</dcterms:created>
  <dcterms:modified xsi:type="dcterms:W3CDTF">2022-01-21T10:41:57Z</dcterms:modified>
</cp:coreProperties>
</file>